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88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1" r:id="rId15"/>
    <p:sldId id="273" r:id="rId16"/>
    <p:sldId id="275" r:id="rId17"/>
    <p:sldId id="276" r:id="rId18"/>
    <p:sldId id="277" r:id="rId19"/>
    <p:sldId id="279" r:id="rId20"/>
    <p:sldId id="280" r:id="rId21"/>
    <p:sldId id="289" r:id="rId22"/>
    <p:sldId id="290" r:id="rId23"/>
    <p:sldId id="291" r:id="rId24"/>
    <p:sldId id="294" r:id="rId25"/>
    <p:sldId id="292" r:id="rId26"/>
    <p:sldId id="293" r:id="rId27"/>
    <p:sldId id="295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6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C35D16B-6003-4BB8-A82C-FB0A6717BDC0}" type="datetimeFigureOut">
              <a:rPr lang="ru-RU"/>
              <a:pPr>
                <a:defRPr/>
              </a:pPr>
              <a:t>08.06.2020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B74BDFB-5722-40E8-874C-A5E59A870E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61;g4761b7d340_0_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Google Shape;62;g4761b7d340_0_5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84E61-09DA-4041-8432-11B890395DB0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2C4F3-FA74-41F9-B701-A0C97E0BDE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982071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212B4-3232-4447-8BA3-9F5AD52A9F6A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DA645-5096-4ACC-BE08-235113B382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11619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EB126-53F7-4FC4-B1FF-8580027FEB98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60AF3-9F08-49E9-ABEA-0E5EE66B80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2930"/>
      </p:ext>
    </p:extLst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/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defRPr/>
            </a:pPr>
            <a:fld id="{895385B3-D350-46E8-857C-029673F18A14}" type="slidenum">
              <a:rPr lang="ru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465113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3FB99-4041-46A4-A6CA-D376EA77DB99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7ADC8-BE7A-473F-A15B-35F963DD32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87441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FD804-3FE2-4E4B-9F68-AF237C677DA2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2BF73-ADE6-440A-8ADF-F11ECEB129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67319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71C81-67AD-450D-9E98-89EF760E27A3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CB792-B2D7-455B-AFB2-FBC5CA0347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51817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85F05-CB0D-485B-BEF8-13C85FB314CD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B3659-C3CC-4A7F-8D50-0D21247D93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34810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207C5-8B3D-426E-A3C7-3BA990ED9ABD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BDBC1-3538-4064-99B3-4C685BE2FB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923401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12826-C0BA-41FF-B749-70151A2028CD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DF351-DD5D-48EB-B9A6-7628BF7021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357326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B2DF9-8C0B-4A01-A94C-66B2AA189B16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7E625-BD86-4CE2-B845-A39CAEBF1B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523729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CADBA-882E-4121-BAFD-7EC0925AA130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0EBBC-9409-43B6-83B3-3F4AFB0326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97247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C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FD0139-3A00-44E1-BF56-464B1BEACEDD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9D55D3-FDFA-464A-80CF-C8FBD02CE0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>
    <p:wipe dir="d"/>
  </p:transition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m?sel=550633336&amp;st=#%D0%BD%D0%B0%D0%B2%D1%8B%D0%BA%D1%86%D0%B5%D0%BD%D0%BE%D1%8E%D0%B2%D0%B6%D0%B8%D0%B7%D0%BD%D1%8C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M9l8Qd26R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5436096" cy="543609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</p:pic>
      <p:sp>
        <p:nvSpPr>
          <p:cNvPr id="4099" name="Содержимое 7"/>
          <p:cNvSpPr>
            <a:spLocks noGrp="1"/>
          </p:cNvSpPr>
          <p:nvPr>
            <p:ph idx="1"/>
          </p:nvPr>
        </p:nvSpPr>
        <p:spPr>
          <a:xfrm>
            <a:off x="5651500" y="1700213"/>
            <a:ext cx="3492500" cy="1152525"/>
          </a:xfrm>
        </p:spPr>
        <p:txBody>
          <a:bodyPr/>
          <a:lstStyle/>
          <a:p>
            <a:pPr algn="ctr">
              <a:buFont typeface="Wingdings 2" panose="05020102010507070707" pitchFamily="18" charset="2"/>
              <a:buNone/>
            </a:pPr>
            <a:r>
              <a:rPr lang="ru-RU" altLang="ru-RU" sz="3200" b="1" smtClean="0"/>
              <a:t>Мероприятия ВО «Феникс»</a:t>
            </a:r>
          </a:p>
        </p:txBody>
      </p:sp>
      <p:sp>
        <p:nvSpPr>
          <p:cNvPr id="4100" name="Прямоугольник 8"/>
          <p:cNvSpPr>
            <a:spLocks noChangeArrowheads="1"/>
          </p:cNvSpPr>
          <p:nvPr/>
        </p:nvSpPr>
        <p:spPr bwMode="auto">
          <a:xfrm>
            <a:off x="5940425" y="2997200"/>
            <a:ext cx="32035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Times New Roman" panose="02020603050405020304" pitchFamily="18" charset="0"/>
              </a:rPr>
              <a:t>Сентябрь 2019г. –</a:t>
            </a:r>
          </a:p>
          <a:p>
            <a:pPr algn="ctr" eaLnBrk="1" hangingPunct="1"/>
            <a:r>
              <a:rPr lang="ru-RU" altLang="ru-RU" sz="3200">
                <a:latin typeface="Times New Roman" panose="02020603050405020304" pitchFamily="18" charset="0"/>
              </a:rPr>
              <a:t>Май 2020г.</a:t>
            </a:r>
          </a:p>
        </p:txBody>
      </p:sp>
      <p:sp>
        <p:nvSpPr>
          <p:cNvPr id="4101" name="Google Shape;56;p13"/>
          <p:cNvSpPr txBox="1">
            <a:spLocks noChangeArrowheads="1"/>
          </p:cNvSpPr>
          <p:nvPr/>
        </p:nvSpPr>
        <p:spPr bwMode="auto">
          <a:xfrm>
            <a:off x="250825" y="209550"/>
            <a:ext cx="8713788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/>
              <a:t>ФГБОУ ВО Читинская государственная медицинская академия</a:t>
            </a:r>
          </a:p>
          <a:p>
            <a:pPr eaLnBrk="1" hangingPunct="1"/>
            <a:endParaRPr lang="ru-RU" altLang="ru-RU"/>
          </a:p>
        </p:txBody>
      </p:sp>
      <p:sp>
        <p:nvSpPr>
          <p:cNvPr id="4102" name="Google Shape;57;p13"/>
          <p:cNvSpPr txBox="1">
            <a:spLocks noChangeArrowheads="1"/>
          </p:cNvSpPr>
          <p:nvPr/>
        </p:nvSpPr>
        <p:spPr bwMode="auto">
          <a:xfrm>
            <a:off x="3779838" y="6369050"/>
            <a:ext cx="20875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ru-RU" altLang="ru-RU">
                <a:solidFill>
                  <a:srgbClr val="000000"/>
                </a:solidFill>
              </a:rPr>
              <a:t>Чита, 2020 г.</a:t>
            </a:r>
          </a:p>
        </p:txBody>
      </p:sp>
      <p:sp>
        <p:nvSpPr>
          <p:cNvPr id="4103" name="Google Shape;58;p13"/>
          <p:cNvSpPr txBox="1">
            <a:spLocks noChangeArrowheads="1"/>
          </p:cNvSpPr>
          <p:nvPr/>
        </p:nvSpPr>
        <p:spPr bwMode="auto">
          <a:xfrm>
            <a:off x="5508625" y="4724400"/>
            <a:ext cx="36353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r>
              <a:rPr lang="ru-RU" altLang="ru-RU"/>
              <a:t>руководитель: Мамкина ЕА, 403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wtGZ7YvcWV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0"/>
            <a:ext cx="6877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0" y="142875"/>
            <a:ext cx="91440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 sz="2000">
                <a:solidFill>
                  <a:srgbClr val="000000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14 и 15 ноября 2019г. на базе ВЦ «Забайкальский» прошла ярмарка профессий «Абитуриенту – 2020».</a:t>
            </a:r>
            <a:r>
              <a:rPr lang="ru-RU" altLang="ru-RU" sz="2000"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 </a:t>
            </a:r>
            <a:r>
              <a:rPr lang="ru-RU" altLang="ru-RU" sz="2000">
                <a:solidFill>
                  <a:srgbClr val="000000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Волонтёры Феникса обучали навыкам по оказанию первой помощи, рассказали об основных аспектах сердечно-легочной реанимации и каждый желающий мог потренироваться на манекене.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363" name="Рисунок 3" descr="KqrPTl12oy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73238"/>
            <a:ext cx="7667625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1YisHkyawN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 descr="U_P4cmUU0S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 descr="aoMJ-Lh9RZ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98538"/>
            <a:ext cx="7812088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Comfortaa"/>
              </a:rPr>
              <a:t>В декабре 2019г. представители ВО </a:t>
            </a:r>
            <a:r>
              <a:rPr lang="ru-RU" dirty="0">
                <a:solidFill>
                  <a:srgbClr val="000000"/>
                </a:solidFill>
                <a:latin typeface="Comfortaa"/>
                <a:ea typeface="-apple-system"/>
                <a:cs typeface="Arial" pitchFamily="34" charset="0"/>
              </a:rPr>
              <a:t>«Феникс» </a:t>
            </a:r>
            <a:r>
              <a:rPr lang="ru-RU" dirty="0">
                <a:latin typeface="Comfortaa"/>
              </a:rPr>
              <a:t>провели мастер-класс преподавателям Забайкальского краевого лицея-интерната по оказанию базовой сердечно-лёгочной реанимации.  Мастер-класс прошёл на УРA!</a:t>
            </a:r>
            <a:br>
              <a:rPr lang="ru-RU" dirty="0">
                <a:latin typeface="Comfortaa"/>
              </a:rPr>
            </a:br>
            <a:r>
              <a:rPr lang="ru-RU" dirty="0">
                <a:latin typeface="Comfortaa"/>
              </a:rPr>
              <a:t>Наши волонтёры отметили большой интерес преподавателей к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Comfortaa"/>
              </a:rPr>
              <a:t>данному вопросу, что, конечно, не может нас не радовать! </a:t>
            </a:r>
            <a:endParaRPr lang="ru-RU" dirty="0">
              <a:latin typeface="Comfortaa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LL_JDQ69Ao.jpg"/>
          <p:cNvPicPr>
            <a:picLocks noChangeAspect="1"/>
          </p:cNvPicPr>
          <p:nvPr/>
        </p:nvPicPr>
        <p:blipFill>
          <a:blip r:embed="rId2" cstate="print"/>
          <a:srcRect r="15101"/>
          <a:stretch>
            <a:fillRect/>
          </a:stretch>
        </p:blipFill>
        <p:spPr>
          <a:xfrm>
            <a:off x="0" y="0"/>
            <a:ext cx="4355976" cy="685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zP5j7YzGdJE.jpg"/>
          <p:cNvPicPr>
            <a:picLocks noChangeAspect="1"/>
          </p:cNvPicPr>
          <p:nvPr/>
        </p:nvPicPr>
        <p:blipFill>
          <a:blip r:embed="rId3" cstate="print"/>
          <a:srcRect l="3937" r="43301"/>
          <a:stretch>
            <a:fillRect/>
          </a:stretch>
        </p:blipFill>
        <p:spPr>
          <a:xfrm>
            <a:off x="4319464" y="0"/>
            <a:ext cx="4824536" cy="68580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 sz="2000">
                <a:latin typeface="Comfortaa"/>
              </a:rPr>
              <a:t>В январе 2020г. на базе симуляционного центра ЧГМА для волонтёров нашего отряда к.м.н., доцент кафедры анестезиологии, реанимации и интенсивной терапии Коннов Валерий Анатольевич провёл мастер-класс по расширенной СЛР.</a:t>
            </a:r>
            <a:br>
              <a:rPr lang="ru-RU" altLang="ru-RU" sz="2000">
                <a:latin typeface="Comfortaa"/>
              </a:rPr>
            </a:br>
            <a:r>
              <a:rPr lang="ru-RU" altLang="ru-RU" sz="2000">
                <a:latin typeface="Comfortaa"/>
              </a:rPr>
              <a:t>Мы не только обучаем навыкам ценою в жизнь , но и не забываем совершенствовать свои знания.</a:t>
            </a:r>
          </a:p>
        </p:txBody>
      </p:sp>
      <p:pic>
        <p:nvPicPr>
          <p:cNvPr id="20483" name="Рисунок 2" descr="vqit-vBgMb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1"/>
          <a:stretch>
            <a:fillRect/>
          </a:stretch>
        </p:blipFill>
        <p:spPr bwMode="auto">
          <a:xfrm>
            <a:off x="0" y="1938338"/>
            <a:ext cx="9144000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RB21oBV9rQ.jpg"/>
          <p:cNvPicPr>
            <a:picLocks noChangeAspect="1"/>
          </p:cNvPicPr>
          <p:nvPr/>
        </p:nvPicPr>
        <p:blipFill>
          <a:blip r:embed="rId2" cstate="print"/>
          <a:srcRect l="4896" r="7507"/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 descr="wIuj7z_Q6Jw.jpg"/>
          <p:cNvPicPr>
            <a:picLocks noChangeAspect="1"/>
          </p:cNvPicPr>
          <p:nvPr/>
        </p:nvPicPr>
        <p:blipFill>
          <a:blip r:embed="rId3" cstate="print"/>
          <a:srcRect l="6547"/>
          <a:stretch>
            <a:fillRect/>
          </a:stretch>
        </p:blipFill>
        <p:spPr>
          <a:xfrm>
            <a:off x="4343177" y="0"/>
            <a:ext cx="4800823" cy="6858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 descr="1Z4LIlpKEu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 descr="50vghW7Twx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24800" r="1962" b="9450"/>
          <a:stretch>
            <a:fillRect/>
          </a:stretch>
        </p:blipFill>
        <p:spPr bwMode="auto">
          <a:xfrm>
            <a:off x="0" y="2205038"/>
            <a:ext cx="9066213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>
                <a:latin typeface="Comfortaa"/>
              </a:rPr>
              <a:t>18 февраля 2020г. на базе Читинской Государственной Медицинской Академии состоялась встреча волонтеров отряда «Феникс» с ветераном анестезиологии, реанимации и интенсивной терапии, депутатом Думы городского округа «Город Чита», главным врачом ГУЗ «Городская клиническая больница № 1», заслуженным врачом РФ Бурдинским Евгением Николаевичем и заместителем главного врача по анестезиологии, реанимации и интенсивной терапии </a:t>
            </a:r>
          </a:p>
          <a:p>
            <a:pPr algn="ctr" eaLnBrk="1" hangingPunct="1"/>
            <a:r>
              <a:rPr lang="ru-RU" altLang="ru-RU">
                <a:latin typeface="Comfortaa"/>
              </a:rPr>
              <a:t>ГУЗ «Городская клиническая больница № 1» Трусовой Юлией Сергеевной. </a:t>
            </a:r>
            <a:r>
              <a:rPr lang="ru-RU" altLang="ru-RU" sz="1900">
                <a:latin typeface="Times New Roman" panose="02020603050405020304" pitchFamily="18" charset="0"/>
              </a:rPr>
              <a:t/>
            </a:r>
            <a:br>
              <a:rPr lang="ru-RU" altLang="ru-RU" sz="1900">
                <a:latin typeface="Times New Roman" panose="02020603050405020304" pitchFamily="18" charset="0"/>
              </a:rPr>
            </a:br>
            <a:endParaRPr lang="ru-RU" altLang="ru-RU" sz="19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YEr4DNY_0s.jpg"/>
          <p:cNvPicPr>
            <a:picLocks noChangeAspect="1"/>
          </p:cNvPicPr>
          <p:nvPr/>
        </p:nvPicPr>
        <p:blipFill>
          <a:blip r:embed="rId3" cstate="print"/>
          <a:srcRect r="14358" b="16737"/>
          <a:stretch>
            <a:fillRect/>
          </a:stretch>
        </p:blipFill>
        <p:spPr>
          <a:xfrm>
            <a:off x="3527376" y="1484784"/>
            <a:ext cx="5616624" cy="53732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8520600" cy="763600"/>
          </a:xfrm>
        </p:spPr>
        <p:txBody>
          <a:bodyPr/>
          <a:lstStyle/>
          <a:p>
            <a:pPr fontAlgn="auto">
              <a:defRPr/>
            </a:pPr>
            <a:r>
              <a:rPr lang="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/>
                <a:ea typeface="Comfortaa"/>
                <a:cs typeface="Comfortaa"/>
                <a:sym typeface="Comfortaa"/>
              </a:rPr>
              <a:t>Основные направления нашей работы:</a:t>
            </a:r>
            <a:endParaRPr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0" y="1484313"/>
            <a:ext cx="4248150" cy="5113337"/>
          </a:xfrm>
        </p:spPr>
        <p:txBody>
          <a:bodyPr/>
          <a:lstStyle/>
          <a:p>
            <a:pPr indent="-355600" fontAlgn="auto">
              <a:spcBef>
                <a:spcPts val="1600"/>
              </a:spcBef>
              <a:buClr>
                <a:schemeClr val="tx1">
                  <a:shade val="95000"/>
                </a:schemeClr>
              </a:buClr>
              <a:buSzPts val="2000"/>
              <a:buFont typeface="Wingdings" pitchFamily="2" charset="2"/>
              <a:buChar char="Ø"/>
              <a:defRPr/>
            </a:pPr>
            <a:r>
              <a:rPr lang="ru" sz="2000" dirty="0" smtClean="0">
                <a:latin typeface="Comfortaa"/>
                <a:ea typeface="Comfortaa"/>
                <a:cs typeface="Comfortaa"/>
                <a:sym typeface="Comfortaa"/>
              </a:rPr>
              <a:t>Всероссийские проекты</a:t>
            </a:r>
            <a:endParaRPr lang="ru" sz="2000" dirty="0">
              <a:latin typeface="Comfortaa"/>
              <a:ea typeface="Comfortaa"/>
              <a:cs typeface="Comfortaa"/>
              <a:sym typeface="Comfortaa"/>
            </a:endParaRPr>
          </a:p>
          <a:p>
            <a:pPr indent="-355600" fontAlgn="auto">
              <a:spcBef>
                <a:spcPts val="1600"/>
              </a:spcBef>
              <a:buClr>
                <a:schemeClr val="tx1">
                  <a:shade val="95000"/>
                </a:schemeClr>
              </a:buClr>
              <a:buSzPts val="2000"/>
              <a:buFont typeface="Wingdings" pitchFamily="2" charset="2"/>
              <a:buChar char="Ø"/>
              <a:defRPr/>
            </a:pPr>
            <a:r>
              <a:rPr lang="ru" sz="2000" dirty="0" smtClean="0">
                <a:latin typeface="Comfortaa"/>
                <a:ea typeface="Comfortaa"/>
                <a:cs typeface="Comfortaa"/>
                <a:sym typeface="Comfortaa"/>
              </a:rPr>
              <a:t>Всероссийские акции</a:t>
            </a:r>
            <a:endParaRPr lang="ru" sz="2000" dirty="0">
              <a:latin typeface="Comfortaa"/>
              <a:ea typeface="Comfortaa"/>
              <a:cs typeface="Comfortaa"/>
              <a:sym typeface="Comfortaa"/>
            </a:endParaRPr>
          </a:p>
          <a:p>
            <a:pPr indent="-355600" fontAlgn="auto">
              <a:spcBef>
                <a:spcPts val="1600"/>
              </a:spcBef>
              <a:buClr>
                <a:schemeClr val="tx1">
                  <a:shade val="95000"/>
                </a:schemeClr>
              </a:buClr>
              <a:buSzPts val="2000"/>
              <a:buFont typeface="Wingdings" pitchFamily="2" charset="2"/>
              <a:buChar char="Ø"/>
              <a:defRPr/>
            </a:pPr>
            <a:r>
              <a:rPr lang="ru" sz="2000" dirty="0" smtClean="0">
                <a:latin typeface="Comfortaa"/>
                <a:ea typeface="Comfortaa"/>
                <a:cs typeface="Comfortaa"/>
                <a:sym typeface="Comfortaa"/>
              </a:rPr>
              <a:t>Региональные мероприятия</a:t>
            </a:r>
            <a:endParaRPr lang="ru" sz="2000" dirty="0">
              <a:latin typeface="Comfortaa"/>
              <a:ea typeface="Comfortaa"/>
              <a:cs typeface="Comfortaa"/>
              <a:sym typeface="Comfortaa"/>
            </a:endParaRPr>
          </a:p>
          <a:p>
            <a:pPr indent="-355600" fontAlgn="auto">
              <a:spcBef>
                <a:spcPts val="1600"/>
              </a:spcBef>
              <a:buClr>
                <a:schemeClr val="tx1">
                  <a:shade val="95000"/>
                </a:schemeClr>
              </a:buClr>
              <a:buSzPts val="2000"/>
              <a:buFont typeface="Wingdings" pitchFamily="2" charset="2"/>
              <a:buChar char="Ø"/>
              <a:defRPr/>
            </a:pPr>
            <a:r>
              <a:rPr lang="ru" sz="2000" dirty="0" smtClean="0">
                <a:latin typeface="Comfortaa"/>
                <a:ea typeface="Comfortaa"/>
                <a:cs typeface="Comfortaa"/>
                <a:sym typeface="Comfortaa"/>
              </a:rPr>
              <a:t>Совместная деятельность</a:t>
            </a:r>
            <a:r>
              <a:rPr lang="ru" sz="20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ru" sz="2000" dirty="0" smtClean="0">
                <a:latin typeface="Comfortaa"/>
                <a:ea typeface="Comfortaa"/>
                <a:cs typeface="Comfortaa"/>
                <a:sym typeface="Comfortaa"/>
              </a:rPr>
              <a:t>с </a:t>
            </a:r>
            <a:r>
              <a:rPr lang="ru" sz="2000" dirty="0">
                <a:latin typeface="Comfortaa"/>
                <a:ea typeface="Comfortaa"/>
                <a:cs typeface="Comfortaa"/>
                <a:sym typeface="Comfortaa"/>
              </a:rPr>
              <a:t>другими волонтерскими отрядами</a:t>
            </a:r>
            <a:endParaRPr sz="2000" dirty="0">
              <a:latin typeface="Comfortaa"/>
              <a:ea typeface="Comfortaa"/>
              <a:cs typeface="Comfortaa"/>
              <a:sym typeface="Comfortaa"/>
            </a:endParaRPr>
          </a:p>
          <a:p>
            <a:pPr indent="0" fontAlgn="auto">
              <a:spcBef>
                <a:spcPts val="1600"/>
              </a:spcBef>
              <a:spcAft>
                <a:spcPts val="160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 descr="o19y6bsTQC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Comfortaa"/>
              </a:rPr>
              <a:t>Нам рассказали о том , как начиналась работа отделений анестезиологии, реанимации и интенсивной терапии в нашем городе, и какого уровня они достигли на данный момент. Особенно интересно было послушать истории из личной практики таких опытных людей!</a:t>
            </a:r>
            <a:endParaRPr lang="ru-RU" dirty="0">
              <a:latin typeface="Comfortaa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 descr="mK_VCJxHI5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r="-2762" b="16000"/>
          <a:stretch>
            <a:fillRect/>
          </a:stretch>
        </p:blipFill>
        <p:spPr bwMode="auto">
          <a:xfrm>
            <a:off x="0" y="1357313"/>
            <a:ext cx="9396413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76944"/>
            <a:ext cx="9144000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600" dirty="0">
                <a:solidFill>
                  <a:schemeClr val="tx1"/>
                </a:solidFill>
                <a:latin typeface="Comfortaa"/>
                <a:ea typeface="-apple-system"/>
                <a:cs typeface="Arial" pitchFamily="34" charset="0"/>
              </a:rPr>
              <a:t>В феврале 2020г. </a:t>
            </a:r>
            <a:r>
              <a:rPr lang="ru-RU" sz="1600" dirty="0" err="1">
                <a:solidFill>
                  <a:schemeClr val="tx1"/>
                </a:solidFill>
                <a:latin typeface="Comfortaa"/>
                <a:ea typeface="-apple-system"/>
                <a:cs typeface="Arial" pitchFamily="34" charset="0"/>
              </a:rPr>
              <a:t>волонтёры</a:t>
            </a:r>
            <a:r>
              <a:rPr lang="ru-RU" sz="1600" dirty="0">
                <a:solidFill>
                  <a:schemeClr val="tx1"/>
                </a:solidFill>
                <a:latin typeface="Comfortaa"/>
                <a:ea typeface="-apple-system"/>
                <a:cs typeface="Arial" pitchFamily="34" charset="0"/>
              </a:rPr>
              <a:t> отряда «Феникс» начали проводить занятия по оказанию первой помощи в </a:t>
            </a:r>
            <a:r>
              <a:rPr lang="ru-RU" sz="1600" dirty="0" err="1">
                <a:solidFill>
                  <a:schemeClr val="tx1"/>
                </a:solidFill>
                <a:latin typeface="Comfortaa"/>
                <a:ea typeface="-apple-system"/>
                <a:cs typeface="Arial" pitchFamily="34" charset="0"/>
              </a:rPr>
              <a:t>неотлож</a:t>
            </a:r>
            <a:endParaRPr lang="ru-RU" sz="1600" dirty="0">
              <a:solidFill>
                <a:schemeClr val="tx1"/>
              </a:solidFill>
              <a:latin typeface="Comfortaa"/>
              <a:ea typeface="-apple-system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ru-RU" sz="1600" dirty="0" err="1">
                <a:solidFill>
                  <a:schemeClr val="tx1"/>
                </a:solidFill>
                <a:latin typeface="Comfortaa"/>
                <a:ea typeface="-apple-system"/>
                <a:cs typeface="Arial" pitchFamily="34" charset="0"/>
              </a:rPr>
              <a:t>ных</a:t>
            </a:r>
            <a:r>
              <a:rPr lang="ru-RU" sz="1600" dirty="0">
                <a:solidFill>
                  <a:schemeClr val="tx1"/>
                </a:solidFill>
                <a:latin typeface="Comfortaa"/>
                <a:ea typeface="-apple-system"/>
                <a:cs typeface="Arial" pitchFamily="34" charset="0"/>
              </a:rPr>
              <a:t> ситуациях для будущих вожатых центра «Эврика»</a:t>
            </a:r>
            <a:r>
              <a:rPr lang="ru-RU" sz="1600" dirty="0">
                <a:solidFill>
                  <a:schemeClr val="tx1"/>
                </a:solidFill>
                <a:latin typeface="Comfortaa"/>
                <a:cs typeface="Arial" pitchFamily="34" charset="0"/>
              </a:rPr>
              <a:t>.</a:t>
            </a:r>
            <a:r>
              <a:rPr lang="ru-RU" sz="1600" dirty="0">
                <a:solidFill>
                  <a:schemeClr val="tx1"/>
                </a:solidFill>
                <a:latin typeface="Comfortaa"/>
                <a:ea typeface="-apple-system"/>
                <a:cs typeface="Arial" pitchFamily="34" charset="0"/>
              </a:rPr>
              <a:t> На первом занятии был проведен мастер-класс по оказанию базовой </a:t>
            </a:r>
            <a:r>
              <a:rPr lang="ru-RU" sz="1600" dirty="0" err="1">
                <a:solidFill>
                  <a:schemeClr val="tx1"/>
                </a:solidFill>
                <a:latin typeface="Comfortaa"/>
                <a:ea typeface="-apple-system"/>
                <a:cs typeface="Arial" pitchFamily="34" charset="0"/>
              </a:rPr>
              <a:t>сердечно-лёгочной</a:t>
            </a:r>
            <a:r>
              <a:rPr lang="ru-RU" sz="1600" dirty="0">
                <a:solidFill>
                  <a:schemeClr val="tx1"/>
                </a:solidFill>
                <a:latin typeface="Comfortaa"/>
                <a:ea typeface="-apple-system"/>
                <a:cs typeface="Arial" pitchFamily="34" charset="0"/>
              </a:rPr>
              <a:t> реанимации</a:t>
            </a:r>
            <a:r>
              <a:rPr lang="ru-RU" sz="1600" dirty="0">
                <a:solidFill>
                  <a:schemeClr val="tx1"/>
                </a:solidFill>
                <a:latin typeface="Comfortaa"/>
                <a:cs typeface="Arial" pitchFamily="34" charset="0"/>
              </a:rPr>
              <a:t>. </a:t>
            </a:r>
            <a:r>
              <a:rPr lang="ru-RU" sz="1600" dirty="0">
                <a:solidFill>
                  <a:schemeClr val="tx1"/>
                </a:solidFill>
                <a:latin typeface="Comfortaa"/>
                <a:ea typeface="-apple-system"/>
                <a:cs typeface="Arial" pitchFamily="34" charset="0"/>
              </a:rPr>
              <a:t>Наши волонтеры отметили большой интерес и активность будущих вожатых, а также высокую подготовленность ребят! Почти каждый отработал на манекене </a:t>
            </a:r>
            <a:r>
              <a:rPr lang="ru-RU" sz="1600" dirty="0">
                <a:solidFill>
                  <a:schemeClr val="tx1"/>
                </a:solidFill>
                <a:latin typeface="Comfortaa"/>
                <a:ea typeface="-apple-system"/>
                <a:cs typeface="Arial" pitchFamily="34" charset="0"/>
                <a:hlinkClick r:id="rId3"/>
              </a:rPr>
              <a:t>навык ценою в жизнь</a:t>
            </a:r>
            <a:r>
              <a:rPr lang="ru-RU" sz="1600" dirty="0">
                <a:solidFill>
                  <a:schemeClr val="tx1"/>
                </a:solidFill>
                <a:latin typeface="Comfortaa"/>
                <a:ea typeface="-apple-system"/>
                <a:cs typeface="Arial" pitchFamily="34" charset="0"/>
              </a:rPr>
              <a:t>! Впереди нас ждут ещё встречи, которые мы с нетерпением </a:t>
            </a:r>
            <a:r>
              <a:rPr lang="ru-RU" sz="1600" dirty="0" err="1">
                <a:solidFill>
                  <a:schemeClr val="tx1"/>
                </a:solidFill>
                <a:latin typeface="Comfortaa"/>
                <a:ea typeface="-apple-system"/>
                <a:cs typeface="Arial" pitchFamily="34" charset="0"/>
              </a:rPr>
              <a:t>ждём</a:t>
            </a:r>
            <a:r>
              <a:rPr lang="ru-RU" sz="1600" dirty="0">
                <a:solidFill>
                  <a:schemeClr val="tx1"/>
                </a:solidFill>
                <a:latin typeface="Comfortaa"/>
                <a:ea typeface="-apple-system"/>
                <a:cs typeface="Arial" pitchFamily="34" charset="0"/>
              </a:rPr>
              <a:t>!</a:t>
            </a:r>
            <a:endParaRPr lang="ru-RU" sz="1600" dirty="0">
              <a:solidFill>
                <a:schemeClr val="tx1"/>
              </a:solidFill>
              <a:latin typeface="Comfortaa"/>
              <a:cs typeface="Arial" pitchFamily="34" charset="0"/>
            </a:endParaRPr>
          </a:p>
        </p:txBody>
      </p:sp>
      <p:pic>
        <p:nvPicPr>
          <p:cNvPr id="25606" name="Picture 3" descr="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988" y="-136525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 descr="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838" y="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FQhEitL7Jk.jpg"/>
          <p:cNvPicPr>
            <a:picLocks noChangeAspect="1"/>
          </p:cNvPicPr>
          <p:nvPr/>
        </p:nvPicPr>
        <p:blipFill>
          <a:blip r:embed="rId2" cstate="print"/>
          <a:srcRect l="29137" r="24013"/>
          <a:stretch>
            <a:fillRect/>
          </a:stretch>
        </p:blipFill>
        <p:spPr>
          <a:xfrm>
            <a:off x="4860032" y="0"/>
            <a:ext cx="4283968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 descr="AVPaD2D_rX4.jpg"/>
          <p:cNvPicPr>
            <a:picLocks noChangeAspect="1"/>
          </p:cNvPicPr>
          <p:nvPr/>
        </p:nvPicPr>
        <p:blipFill>
          <a:blip r:embed="rId3" cstate="print"/>
          <a:srcRect l="22039" r="22437"/>
          <a:stretch>
            <a:fillRect/>
          </a:stretch>
        </p:blipFill>
        <p:spPr>
          <a:xfrm>
            <a:off x="0" y="0"/>
            <a:ext cx="5077072" cy="6858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 descr="d51d5wLtn3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12988"/>
          <a:stretch>
            <a:fillRect/>
          </a:stretch>
        </p:blipFill>
        <p:spPr bwMode="auto">
          <a:xfrm>
            <a:off x="971550" y="0"/>
            <a:ext cx="7488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tOgmqYp23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0"/>
            <a:ext cx="7199312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Google Shape;57;p13"/>
          <p:cNvSpPr txBox="1"/>
          <p:nvPr/>
        </p:nvSpPr>
        <p:spPr>
          <a:xfrm>
            <a:off x="5868144" y="404664"/>
            <a:ext cx="3024336" cy="324036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lIns="91425" tIns="91425" rIns="91425" bIns="91425"/>
          <a:lstStyle/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600" dirty="0">
                <a:latin typeface="Comfortaa"/>
              </a:rPr>
              <a:t>3 марта на базе</a:t>
            </a:r>
          </a:p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600" dirty="0" err="1">
                <a:latin typeface="Comfortaa"/>
              </a:rPr>
              <a:t>ЗабКЛИ</a:t>
            </a:r>
            <a:endParaRPr lang="ru-RU" sz="2600" dirty="0">
              <a:latin typeface="Comfortaa"/>
            </a:endParaRPr>
          </a:p>
          <a:p>
            <a:pPr marL="548640" indent="-41148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600" dirty="0">
                <a:latin typeface="Comfortaa"/>
              </a:rPr>
              <a:t>состоялся </a:t>
            </a:r>
            <a:r>
              <a:rPr lang="ru-RU" sz="2600" dirty="0" err="1">
                <a:latin typeface="Comfortaa"/>
              </a:rPr>
              <a:t>квест</a:t>
            </a:r>
            <a:endParaRPr lang="ru-RU" sz="2600" dirty="0">
              <a:latin typeface="Comfortaa"/>
            </a:endParaRPr>
          </a:p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800" dirty="0">
                <a:latin typeface="Comfortaa"/>
              </a:rPr>
              <a:t>«Первая медицинская помощь».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1" descr="_mcxLS4FkS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b="3801"/>
          <a:stretch>
            <a:fillRect/>
          </a:stretch>
        </p:blipFill>
        <p:spPr bwMode="auto">
          <a:xfrm>
            <a:off x="0" y="1385888"/>
            <a:ext cx="91440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-72612"/>
            <a:ext cx="9144000" cy="16312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solidFill>
                  <a:srgbClr val="000000"/>
                </a:solidFill>
                <a:latin typeface="Comfortaa"/>
                <a:ea typeface="-apple-system"/>
                <a:cs typeface="Arial" pitchFamily="34" charset="0"/>
              </a:rPr>
              <a:t>В марте на базе </a:t>
            </a:r>
            <a:r>
              <a:rPr lang="ru-RU" sz="2000" dirty="0" err="1">
                <a:solidFill>
                  <a:srgbClr val="000000"/>
                </a:solidFill>
                <a:latin typeface="Comfortaa"/>
                <a:ea typeface="-apple-system"/>
                <a:cs typeface="Arial" pitchFamily="34" charset="0"/>
              </a:rPr>
              <a:t>симуляционного</a:t>
            </a:r>
            <a:r>
              <a:rPr lang="ru-RU" sz="2000" dirty="0">
                <a:solidFill>
                  <a:srgbClr val="000000"/>
                </a:solidFill>
                <a:latin typeface="Comfortaa"/>
                <a:ea typeface="-apple-system"/>
                <a:cs typeface="Arial" pitchFamily="34" charset="0"/>
              </a:rPr>
              <a:t> центра ЧГМА </a:t>
            </a:r>
            <a:r>
              <a:rPr lang="ru-RU" sz="2000" dirty="0" err="1">
                <a:solidFill>
                  <a:srgbClr val="000000"/>
                </a:solidFill>
                <a:latin typeface="Comfortaa"/>
                <a:ea typeface="-apple-system"/>
                <a:cs typeface="Arial" pitchFamily="34" charset="0"/>
              </a:rPr>
              <a:t>волонтёры</a:t>
            </a:r>
            <a:r>
              <a:rPr lang="ru-RU" sz="2000" dirty="0">
                <a:solidFill>
                  <a:srgbClr val="000000"/>
                </a:solidFill>
                <a:latin typeface="Comfortaa"/>
                <a:ea typeface="-apple-system"/>
                <a:cs typeface="Arial" pitchFamily="34" charset="0"/>
              </a:rPr>
              <a:t> отряда «Феникс» обсудили такие темы, как десмургия и остановка кровотечения.</a:t>
            </a:r>
            <a:r>
              <a:rPr lang="ru-RU" sz="2000" dirty="0">
                <a:solidFill>
                  <a:schemeClr val="tx1"/>
                </a:solidFill>
                <a:latin typeface="Comfortaa"/>
                <a:cs typeface="Arial" pitchFamily="34" charset="0"/>
              </a:rPr>
              <a:t>  </a:t>
            </a:r>
            <a:r>
              <a:rPr lang="ru-RU" sz="2000" dirty="0">
                <a:solidFill>
                  <a:srgbClr val="000000"/>
                </a:solidFill>
                <a:latin typeface="Comfortaa"/>
                <a:ea typeface="-apple-system"/>
                <a:cs typeface="Arial" pitchFamily="34" charset="0"/>
              </a:rPr>
              <a:t>Наши </a:t>
            </a:r>
            <a:r>
              <a:rPr lang="ru-RU" sz="2000" dirty="0" err="1">
                <a:solidFill>
                  <a:srgbClr val="000000"/>
                </a:solidFill>
                <a:latin typeface="Comfortaa"/>
                <a:ea typeface="-apple-system"/>
                <a:cs typeface="Arial" pitchFamily="34" charset="0"/>
              </a:rPr>
              <a:t>волонтёры</a:t>
            </a:r>
            <a:r>
              <a:rPr lang="ru-RU" sz="2000" dirty="0">
                <a:solidFill>
                  <a:srgbClr val="000000"/>
                </a:solidFill>
                <a:latin typeface="Comfortaa"/>
                <a:ea typeface="-apple-system"/>
                <a:cs typeface="Arial" pitchFamily="34" charset="0"/>
              </a:rPr>
              <a:t> повторили не только теоретический материал, но и отработали практические навыки как на манекене, так и друг на друге.</a:t>
            </a:r>
            <a:r>
              <a:rPr lang="ru-RU" sz="2000" dirty="0">
                <a:latin typeface="Comfortaa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omfortaa"/>
                <a:ea typeface="-apple-system"/>
                <a:cs typeface="Arial" pitchFamily="34" charset="0"/>
              </a:rPr>
              <a:t>Продолжаем совершенствовать свои знания и навыки ценою в жизнь!</a:t>
            </a:r>
            <a:r>
              <a:rPr lang="ru-RU" sz="1600" dirty="0">
                <a:solidFill>
                  <a:srgbClr val="000000"/>
                </a:solidFill>
                <a:latin typeface="Comfortaa"/>
                <a:ea typeface="-apple-system"/>
                <a:cs typeface="Arial" pitchFamily="34" charset="0"/>
              </a:rPr>
              <a:t> </a:t>
            </a:r>
            <a:r>
              <a:rPr lang="ru-RU" sz="1600" dirty="0">
                <a:solidFill>
                  <a:schemeClr val="tx1"/>
                </a:solidFill>
                <a:latin typeface="Comfortaa"/>
                <a:cs typeface="Arial" pitchFamily="34" charset="0"/>
              </a:rPr>
              <a:t>   </a:t>
            </a:r>
          </a:p>
        </p:txBody>
      </p:sp>
      <p:pic>
        <p:nvPicPr>
          <p:cNvPr id="29702" name="Picture 2" descr="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8663" y="-204788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Teatc69L7tA.jpg"/>
          <p:cNvPicPr>
            <a:picLocks noChangeAspect="1"/>
          </p:cNvPicPr>
          <p:nvPr/>
        </p:nvPicPr>
        <p:blipFill>
          <a:blip r:embed="rId2" cstate="print"/>
          <a:srcRect l="12511"/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yDU0QJ9HEs0.jpg"/>
          <p:cNvPicPr>
            <a:picLocks noChangeAspect="1"/>
          </p:cNvPicPr>
          <p:nvPr/>
        </p:nvPicPr>
        <p:blipFill>
          <a:blip r:embed="rId3" cstate="print"/>
          <a:srcRect l="4890" r="2021"/>
          <a:stretch>
            <a:fillRect/>
          </a:stretch>
        </p:blipFill>
        <p:spPr>
          <a:xfrm>
            <a:off x="0" y="0"/>
            <a:ext cx="4788024" cy="6858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 descr="T1XFSLz5oI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 b="18500"/>
          <a:stretch>
            <a:fillRect/>
          </a:stretch>
        </p:blipFill>
        <p:spPr bwMode="auto">
          <a:xfrm>
            <a:off x="250825" y="476250"/>
            <a:ext cx="5164138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4"/>
          <p:cNvSpPr txBox="1">
            <a:spLocks/>
          </p:cNvSpPr>
          <p:nvPr/>
        </p:nvSpPr>
        <p:spPr>
          <a:xfrm>
            <a:off x="5580063" y="404813"/>
            <a:ext cx="3563937" cy="56880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2000" dirty="0">
              <a:latin typeface="+mn-lt"/>
            </a:endParaRPr>
          </a:p>
        </p:txBody>
      </p:sp>
      <p:sp>
        <p:nvSpPr>
          <p:cNvPr id="4" name="Google Shape;57;p13"/>
          <p:cNvSpPr txBox="1"/>
          <p:nvPr/>
        </p:nvSpPr>
        <p:spPr>
          <a:xfrm>
            <a:off x="5580112" y="1052736"/>
            <a:ext cx="3384376" cy="417646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lIns="91425" tIns="91425" rIns="91425" bIns="91425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2400" dirty="0">
                <a:latin typeface="Comfortaa"/>
                <a:cs typeface="Arial" pitchFamily="34" charset="0"/>
              </a:rPr>
              <a:t>В период самоизоляции волонтёры отряда «Феникс» участвуют в акции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2400" dirty="0">
                <a:latin typeface="Comfortaa"/>
                <a:cs typeface="Arial" pitchFamily="34" charset="0"/>
              </a:rPr>
              <a:t>«Мы вместе».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2400" dirty="0">
                <a:latin typeface="Comfortaa"/>
                <a:cs typeface="Arial" pitchFamily="34" charset="0"/>
              </a:rPr>
              <a:t>Мы обеспечиваем пациентов необходимыми медикаментами.</a:t>
            </a:r>
            <a:endParaRPr sz="2400" dirty="0">
              <a:latin typeface="Comfortaa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Содержимое 4"/>
          <p:cNvSpPr>
            <a:spLocks noGrp="1"/>
          </p:cNvSpPr>
          <p:nvPr>
            <p:ph idx="1"/>
          </p:nvPr>
        </p:nvSpPr>
        <p:spPr>
          <a:xfrm>
            <a:off x="395288" y="0"/>
            <a:ext cx="8353425" cy="1368425"/>
          </a:xfrm>
        </p:spPr>
        <p:txBody>
          <a:bodyPr/>
          <a:lstStyle/>
          <a:p>
            <a:pPr algn="ctr">
              <a:buFont typeface="Wingdings 2" panose="05020102010507070707" pitchFamily="18" charset="2"/>
              <a:buNone/>
            </a:pPr>
            <a:r>
              <a:rPr lang="ru-RU" altLang="ru-RU" sz="3200" smtClean="0">
                <a:latin typeface="Comfortaa"/>
              </a:rPr>
              <a:t>Школы, которые посетили волонтёры отряда </a:t>
            </a:r>
            <a:r>
              <a:rPr lang="ru-RU" altLang="ru-RU" sz="3200" smtClean="0">
                <a:solidFill>
                  <a:srgbClr val="000000"/>
                </a:solidFill>
                <a:latin typeface="Comfortaa"/>
                <a:ea typeface="-apple-system"/>
                <a:cs typeface="Arial" panose="020B0604020202020204" pitchFamily="34" charset="0"/>
              </a:rPr>
              <a:t>«Феникс». </a:t>
            </a:r>
            <a:endParaRPr lang="ru-RU" altLang="ru-RU" sz="3200" smtClean="0">
              <a:latin typeface="Comfortaa"/>
            </a:endParaRPr>
          </a:p>
        </p:txBody>
      </p:sp>
      <p:pic>
        <p:nvPicPr>
          <p:cNvPr id="32771" name="Рисунок 5" descr="bM9l8Qd26R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25538"/>
            <a:ext cx="6526212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МБОУ СОШ №50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795" name="Рисунок 4" descr="H6103lLOlM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0"/>
          <a:stretch>
            <a:fillRect/>
          </a:stretch>
        </p:blipFill>
        <p:spPr bwMode="auto">
          <a:xfrm>
            <a:off x="0" y="1223963"/>
            <a:ext cx="9144000" cy="563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0" y="93663"/>
            <a:ext cx="91440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 sz="2800">
                <a:solidFill>
                  <a:srgbClr val="000000"/>
                </a:solidFill>
                <a:latin typeface="Comfortaa"/>
                <a:ea typeface="-apple-system"/>
                <a:cs typeface="Arial" panose="020B0604020202020204" pitchFamily="34" charset="0"/>
              </a:rPr>
              <a:t>В сентябре 2019г. ВО «Феникс» открыл сезон раздачи навыка ценою в жизнь</a:t>
            </a:r>
            <a:r>
              <a:rPr lang="ru-RU" altLang="ru-RU" sz="2800">
                <a:latin typeface="Comfortaa"/>
                <a:ea typeface="-apple-system"/>
                <a:cs typeface="Arial" panose="020B0604020202020204" pitchFamily="34" charset="0"/>
              </a:rPr>
              <a:t>! </a:t>
            </a:r>
            <a:r>
              <a:rPr lang="ru-RU" altLang="ru-RU" sz="2800">
                <a:solidFill>
                  <a:srgbClr val="000000"/>
                </a:solidFill>
                <a:latin typeface="Comfortaa"/>
                <a:ea typeface="-apple-system"/>
                <a:cs typeface="Arial" panose="020B0604020202020204" pitchFamily="34" charset="0"/>
              </a:rPr>
              <a:t>Мы проводили мастер-класс в ЗабГУ на юридическом факультете</a:t>
            </a:r>
            <a:r>
              <a:rPr lang="ru-RU" altLang="ru-RU" sz="2800">
                <a:latin typeface="Comforta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71" name="Рисунок 5" descr="748bOM2AgS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12875"/>
            <a:ext cx="5429250" cy="53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819" name="Рисунок 2" descr="tClVJGN8m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МБОУ СОШ №9</a:t>
            </a:r>
            <a:endParaRPr lang="ru-RU" dirty="0"/>
          </a:p>
        </p:txBody>
      </p:sp>
      <p:pic>
        <p:nvPicPr>
          <p:cNvPr id="35843" name="Рисунок 2" descr="Hqe6YoOCXF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80581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 descr="H6gRKFgAwa8.jpg"/>
          <p:cNvPicPr>
            <a:picLocks noChangeAspect="1"/>
          </p:cNvPicPr>
          <p:nvPr/>
        </p:nvPicPr>
        <p:blipFill>
          <a:blip r:embed="rId2" cstate="print"/>
          <a:srcRect t="18501"/>
          <a:stretch>
            <a:fillRect/>
          </a:stretch>
        </p:blipFill>
        <p:spPr>
          <a:xfrm>
            <a:off x="0" y="0"/>
            <a:ext cx="5130800" cy="558924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 descr="_eeLIf-or1A.jpg"/>
          <p:cNvPicPr>
            <a:picLocks noChangeAspect="1"/>
          </p:cNvPicPr>
          <p:nvPr/>
        </p:nvPicPr>
        <p:blipFill>
          <a:blip r:embed="rId3" cstate="print"/>
          <a:srcRect l="9488" t="15350" r="3499" b="10101"/>
          <a:stretch>
            <a:fillRect/>
          </a:stretch>
        </p:blipFill>
        <p:spPr>
          <a:xfrm>
            <a:off x="4679504" y="1745432"/>
            <a:ext cx="4464496" cy="5112568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МБОУ СОШ №52</a:t>
            </a:r>
            <a:endParaRPr lang="ru-RU" dirty="0"/>
          </a:p>
        </p:txBody>
      </p:sp>
      <p:pic>
        <p:nvPicPr>
          <p:cNvPr id="37891" name="Рисунок 2" descr="nqtPeN-bH3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250825" y="1052513"/>
            <a:ext cx="8677275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8915" name="Рисунок 2" descr="eCt3brUvuv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/>
          <a:stretch>
            <a:fillRect/>
          </a:stretch>
        </p:blipFill>
        <p:spPr bwMode="auto">
          <a:xfrm>
            <a:off x="539750" y="0"/>
            <a:ext cx="8099425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2"/>
          <p:cNvSpPr>
            <a:spLocks noChangeArrowheads="1"/>
          </p:cNvSpPr>
          <p:nvPr/>
        </p:nvSpPr>
        <p:spPr bwMode="auto">
          <a:xfrm>
            <a:off x="2124075" y="0"/>
            <a:ext cx="5184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r>
              <a:rPr lang="ru-RU" altLang="ru-RU" sz="3600">
                <a:latin typeface="Comfortaa"/>
                <a:ea typeface="Comfortaa"/>
                <a:cs typeface="Comfortaa"/>
                <a:sym typeface="Comfortaa"/>
              </a:rPr>
              <a:t>Спасибо за внимание</a:t>
            </a:r>
            <a:r>
              <a:rPr lang="ru-RU" altLang="ru-RU" sz="2400">
                <a:latin typeface="Comfortaa"/>
                <a:ea typeface="Comfortaa"/>
                <a:cs typeface="Comfortaa"/>
                <a:sym typeface="Comfortaa"/>
              </a:rPr>
              <a:t>!</a:t>
            </a:r>
            <a:endParaRPr lang="ru-RU" altLang="ru-RU" sz="2400">
              <a:latin typeface="Comfortaa"/>
            </a:endParaRPr>
          </a:p>
        </p:txBody>
      </p:sp>
      <p:pic>
        <p:nvPicPr>
          <p:cNvPr id="4" name="Рисунок 3" descr="bM9l8Qd26R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620688"/>
            <a:ext cx="6525344" cy="573325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o1sXq0-CX8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14288"/>
            <a:ext cx="6899275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 descr="sYEr4DNY_0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557963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5751792"/>
            <a:ext cx="91440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/>
            <a:r>
              <a:rPr lang="ru-RU" altLang="ru-RU" sz="2000">
                <a:solidFill>
                  <a:srgbClr val="000000"/>
                </a:solidFill>
                <a:latin typeface="Comfortaa"/>
                <a:ea typeface="-apple-system"/>
                <a:cs typeface="Arial" panose="020B0604020202020204" pitchFamily="34" charset="0"/>
              </a:rPr>
              <a:t>В октябре 2019г. нас пригласили для проведения мастер-класса по СЛР для врачей Краевого врачебно-физкультурного диспансера г. Чита, который мы с успехом провели! Освежаем знания старших товарищей</a:t>
            </a:r>
            <a:r>
              <a:rPr lang="ru-RU" altLang="ru-RU" sz="2000">
                <a:solidFill>
                  <a:srgbClr val="000000"/>
                </a:solidFill>
                <a:latin typeface="Comfortaa"/>
                <a:cs typeface="Arial" panose="020B0604020202020204" pitchFamily="34" charset="0"/>
              </a:rPr>
              <a:t>.</a:t>
            </a:r>
            <a:endParaRPr lang="ru-RU" altLang="ru-RU" sz="2000">
              <a:latin typeface="Comforta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 descr="kG6hOTm30f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0"/>
            <a:ext cx="7016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wyFweFawU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0"/>
            <a:ext cx="693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3" descr="HKt_Qe1Thy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133975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4872841"/>
            <a:ext cx="9144000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solidFill>
                  <a:srgbClr val="000000"/>
                </a:solidFill>
                <a:latin typeface="Comfortaa"/>
                <a:ea typeface="-apple-system"/>
                <a:cs typeface="Arial" pitchFamily="34" charset="0"/>
              </a:rPr>
              <a:t>7 и 8 ноября 2019 г. в Физкультурно-спортивном центре г. Улан-Удэ проходила Ярмарка профессий.</a:t>
            </a:r>
            <a:r>
              <a:rPr lang="ru-RU" sz="2000" dirty="0">
                <a:latin typeface="Comfortaa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omfortaa"/>
                <a:ea typeface="-apple-system"/>
                <a:cs typeface="Arial" pitchFamily="34" charset="0"/>
              </a:rPr>
              <a:t>Стенд ЧГМА был самым популярным на этой выставке, ведь мы учили потенциальных абитуриентов, их родителей, и даже студентов других ВУЗов основам СЛР, правильной постановке внутривенных инъекций, остановке кровотечений, а также рассказывали о плюсах обучения в нашей академии</a:t>
            </a:r>
            <a:r>
              <a:rPr lang="ru-RU" sz="2000" dirty="0">
                <a:latin typeface="Comfortaa"/>
                <a:cs typeface="Arial" pitchFamily="34" charset="0"/>
              </a:rPr>
              <a:t>.</a:t>
            </a:r>
            <a:endParaRPr lang="ru-RU" sz="2000" dirty="0">
              <a:solidFill>
                <a:schemeClr val="tx1"/>
              </a:solidFill>
              <a:latin typeface="Comfortaa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7SHANi3_d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0"/>
            <a:ext cx="6877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199</TotalTime>
  <Words>443</Words>
  <Application>Microsoft Office PowerPoint</Application>
  <PresentationFormat>Экран (4:3)</PresentationFormat>
  <Paragraphs>36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6" baseType="lpstr">
      <vt:lpstr>Book Antiqua</vt:lpstr>
      <vt:lpstr>Arial</vt:lpstr>
      <vt:lpstr>Lucida Sans</vt:lpstr>
      <vt:lpstr>Wingdings 2</vt:lpstr>
      <vt:lpstr>Wingdings</vt:lpstr>
      <vt:lpstr>Wingdings 3</vt:lpstr>
      <vt:lpstr>Calibri</vt:lpstr>
      <vt:lpstr>Times New Roman</vt:lpstr>
      <vt:lpstr>Comfortaa</vt:lpstr>
      <vt:lpstr>-apple-system</vt:lpstr>
      <vt:lpstr>Default Theme</vt:lpstr>
      <vt:lpstr>Презентация PowerPoint</vt:lpstr>
      <vt:lpstr>Основные направления нашей работы: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МБОУ СОШ №50</vt:lpstr>
      <vt:lpstr>Презентация PowerPoint</vt:lpstr>
      <vt:lpstr>МБОУ СОШ №9</vt:lpstr>
      <vt:lpstr>Презентация PowerPoint</vt:lpstr>
      <vt:lpstr>МБОУ СОШ №52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1</cp:lastModifiedBy>
  <cp:revision>36</cp:revision>
  <dcterms:created xsi:type="dcterms:W3CDTF">2020-02-19T11:31:20Z</dcterms:created>
  <dcterms:modified xsi:type="dcterms:W3CDTF">2020-06-08T06:32:59Z</dcterms:modified>
</cp:coreProperties>
</file>